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81" r:id="rId4"/>
    <p:sldId id="279" r:id="rId5"/>
    <p:sldId id="259" r:id="rId6"/>
    <p:sldId id="260" r:id="rId7"/>
    <p:sldId id="261" r:id="rId8"/>
    <p:sldId id="262" r:id="rId9"/>
    <p:sldId id="267" r:id="rId10"/>
    <p:sldId id="263" r:id="rId11"/>
    <p:sldId id="268" r:id="rId12"/>
    <p:sldId id="264" r:id="rId13"/>
    <p:sldId id="269" r:id="rId14"/>
    <p:sldId id="282" r:id="rId15"/>
    <p:sldId id="265" r:id="rId16"/>
    <p:sldId id="283" r:id="rId17"/>
    <p:sldId id="266" r:id="rId18"/>
    <p:sldId id="270" r:id="rId19"/>
    <p:sldId id="275" r:id="rId20"/>
    <p:sldId id="271" r:id="rId21"/>
    <p:sldId id="276" r:id="rId22"/>
    <p:sldId id="272" r:id="rId23"/>
    <p:sldId id="277" r:id="rId24"/>
    <p:sldId id="273" r:id="rId25"/>
    <p:sldId id="284" r:id="rId26"/>
    <p:sldId id="285" r:id="rId27"/>
    <p:sldId id="257" r:id="rId28"/>
    <p:sldId id="280" r:id="rId29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8" autoAdjust="0"/>
    <p:restoredTop sz="87874" autoAdjust="0"/>
  </p:normalViewPr>
  <p:slideViewPr>
    <p:cSldViewPr>
      <p:cViewPr>
        <p:scale>
          <a:sx n="90" d="100"/>
          <a:sy n="90" d="100"/>
        </p:scale>
        <p:origin x="-1572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6E939F98-F0F0-4636-9A8B-99BFBA9FABD9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A37077F-7E20-4C8E-BA27-866096166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70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7C7A466-6A0D-4CF4-84AD-A9A93FCDA258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8FEA562-CCA0-4800-92FD-38E2DE78F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5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course of a year, that is over 63 tons for each one of 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EA562-CCA0-4800-92FD-38E2DE78F1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76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also the value of international freight will more than triple (the volume of freight by tonnage will more than double) between 2040 and 2012.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EA562-CCA0-4800-92FD-38E2DE78F1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03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EA562-CCA0-4800-92FD-38E2DE78F1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03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EA562-CCA0-4800-92FD-38E2DE78F1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03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EA562-CCA0-4800-92FD-38E2DE78F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03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EA562-CCA0-4800-92FD-38E2DE78F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0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Annual</a:t>
            </a:r>
            <a:r>
              <a:rPr lang="en-US" sz="1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 openings are 68% larger </a:t>
            </a: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than the number of students who are completing educational programs for selected transportation occupations.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EA562-CCA0-4800-92FD-38E2DE78F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03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EA562-CCA0-4800-92FD-38E2DE78F1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03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EA562-CCA0-4800-92FD-38E2DE78F1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03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EA562-CCA0-4800-92FD-38E2DE78F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03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that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transportation is the second leading source of GHG, not just freight transportation.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EA562-CCA0-4800-92FD-38E2DE78F1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03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EA562-CCA0-4800-92FD-38E2DE78F1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0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2E2B-DFE6-43A4-8C76-5037B2D17862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6945-38DF-484D-9A54-6F032659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00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2E2B-DFE6-43A4-8C76-5037B2D17862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6945-38DF-484D-9A54-6F032659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64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2E2B-DFE6-43A4-8C76-5037B2D17862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6945-38DF-484D-9A54-6F032659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2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2E2B-DFE6-43A4-8C76-5037B2D17862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6945-38DF-484D-9A54-6F032659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3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2E2B-DFE6-43A4-8C76-5037B2D17862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6945-38DF-484D-9A54-6F032659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7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2E2B-DFE6-43A4-8C76-5037B2D17862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6945-38DF-484D-9A54-6F032659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35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2E2B-DFE6-43A4-8C76-5037B2D17862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6945-38DF-484D-9A54-6F032659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10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2E2B-DFE6-43A4-8C76-5037B2D17862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6945-38DF-484D-9A54-6F032659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0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2E2B-DFE6-43A4-8C76-5037B2D17862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6945-38DF-484D-9A54-6F032659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8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2E2B-DFE6-43A4-8C76-5037B2D17862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6945-38DF-484D-9A54-6F032659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75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2E2B-DFE6-43A4-8C76-5037B2D17862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6945-38DF-484D-9A54-6F0326593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3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D2E2B-DFE6-43A4-8C76-5037B2D17862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46945-38DF-484D-9A54-6F0326593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:\NFSP\Communications\logo-02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2" l="0" r="9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56508"/>
            <a:ext cx="1905000" cy="70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34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I:\NFSP\Communications\cover3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00584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7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01422"/>
            <a:ext cx="86868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Difficulty in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Planning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&amp; Implementing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Projects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3" descr="I:\NFSP\Communications\Symbols\pl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56" y="455539"/>
            <a:ext cx="404744" cy="40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447800"/>
            <a:ext cx="6248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Most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our publicly owned freight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 is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planned and managed by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State and local governments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as well as by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Metropolitan Planning Organizations (MPOs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These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agencies must work with each other and a broad array of Federal and private sector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partners. 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pic>
        <p:nvPicPr>
          <p:cNvPr id="6" name="Picture 2" descr="I:\NFSP\Communications\Symbols\coll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12" y="3200400"/>
            <a:ext cx="240888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01422"/>
            <a:ext cx="86868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Difficulty in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Planning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&amp; Implementing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Projects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3" descr="I:\NFSP\Communications\Symbols\pl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56" y="455539"/>
            <a:ext cx="404744" cy="40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447800"/>
            <a:ext cx="5715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decentralized approach has many benefits, including greater flexibility to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identify and react to local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needs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….</a:t>
            </a:r>
          </a:p>
          <a:p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But,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approach presents a number of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challenges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including: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Fragmented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decision-making. </a:t>
            </a:r>
            <a:endParaRPr lang="en-US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Competing local and regional needs.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Freight projects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 are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often less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competitive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funding when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compared to more traditional projects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pic>
        <p:nvPicPr>
          <p:cNvPr id="4098" name="Picture 2" descr="I:\NFSP\Communications\Symbols\coll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12" y="3200400"/>
            <a:ext cx="240888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24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401422"/>
            <a:ext cx="84582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Need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Address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Safety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Security,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&amp; Resilience</a:t>
            </a:r>
            <a:endParaRPr lang="en-US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5" descr="I:\NFSP\Communications\Symbols\safe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7" y="401422"/>
            <a:ext cx="544003" cy="4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455003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Between 1990</a:t>
            </a: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2011…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 rot="16200000">
            <a:off x="2438400" y="1295401"/>
            <a:ext cx="2133600" cy="2438400"/>
          </a:xfrm>
          <a:prstGeom prst="rightArrow">
            <a:avLst>
              <a:gd name="adj1" fmla="val 72371"/>
              <a:gd name="adj2" fmla="val 4827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27% </a:t>
            </a:r>
            <a:r>
              <a:rPr lang="en-US" sz="16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increase in freight ton-miles</a:t>
            </a:r>
            <a:endParaRPr lang="en-US" sz="16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4724400" y="1381129"/>
            <a:ext cx="2133599" cy="2266950"/>
          </a:xfrm>
          <a:prstGeom prst="rightArrow">
            <a:avLst>
              <a:gd name="adj1" fmla="val 70408"/>
              <a:gd name="adj2" fmla="val 44873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33%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decrease in freight-related fatalities</a:t>
            </a:r>
            <a:endParaRPr lang="en-US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66852"/>
            <a:ext cx="8610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However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more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progress must be made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In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2013,</a:t>
            </a:r>
          </a:p>
          <a:p>
            <a:endParaRPr lang="en-US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543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people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died in incidents associated with freight rail, vessel, and pipeline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3,964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people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were killed in crashes involving large trucks.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401422"/>
            <a:ext cx="84582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Need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Address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Safety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Security,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&amp; Resilience</a:t>
            </a:r>
            <a:endParaRPr lang="en-US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5" descr="I:\NFSP\Communications\Symbols\safet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7" y="401422"/>
            <a:ext cx="544003" cy="4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FSP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1066800"/>
            <a:ext cx="6125493" cy="47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401422"/>
            <a:ext cx="84582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Need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Address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Safety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Security,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&amp; Resilience</a:t>
            </a:r>
            <a:endParaRPr lang="en-US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5" descr="I:\NFSP\Communications\Symbols\safe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7" y="401422"/>
            <a:ext cx="544003" cy="4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1219200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Since 9/11, freight movements to ports have been increasingly inspected. But, new technologies are creating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 vulnerabilities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  <a:p>
            <a:endParaRPr lang="en-US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 security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protocols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should not exacerbate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other issues affecting the efficiency of freight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flows.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74" name="Picture 2" descr="I:\NFSP\Communications\Symbols\lo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0" y="2647448"/>
            <a:ext cx="1069905" cy="169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7400" y="2480608"/>
            <a:ext cx="6248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Increasing interdependencies between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physical and cyber infrastructures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make our freight transportation system particularly vulnerable to human-engineered events of terrorism.</a:t>
            </a:r>
          </a:p>
        </p:txBody>
      </p:sp>
    </p:spTree>
    <p:extLst>
      <p:ext uri="{BB962C8B-B14F-4D97-AF65-F5344CB8AC3E}">
        <p14:creationId xmlns:p14="http://schemas.microsoft.com/office/powerpoint/2010/main" val="30363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01422"/>
            <a:ext cx="86868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Increased Global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Economic Competition</a:t>
            </a:r>
          </a:p>
        </p:txBody>
      </p:sp>
      <p:pic>
        <p:nvPicPr>
          <p:cNvPr id="5" name="Picture 10" descr="I:\NFSP\Communications\Symbols\glob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6394"/>
            <a:ext cx="528006" cy="5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FSP_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533" y="990600"/>
            <a:ext cx="866986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01422"/>
            <a:ext cx="86868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Increased Global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Economic Competition</a:t>
            </a:r>
          </a:p>
        </p:txBody>
      </p:sp>
      <p:pic>
        <p:nvPicPr>
          <p:cNvPr id="5" name="Picture 10" descr="I:\NFSP\Communications\Symbols\glob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6394"/>
            <a:ext cx="528006" cy="5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1143000"/>
            <a:ext cx="80010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 growing international trade and shifting trade patterns, our freight system is becoming more </a:t>
            </a:r>
            <a:r>
              <a:rPr lang="en-US" sz="23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complex and </a:t>
            </a:r>
            <a:r>
              <a:rPr lang="en-US" sz="23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sophisticated</a:t>
            </a:r>
            <a:r>
              <a:rPr lang="en-US" sz="2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Ports are becoming increasingly automated.</a:t>
            </a:r>
          </a:p>
          <a:p>
            <a:endParaRPr lang="en-US" sz="23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There </a:t>
            </a:r>
            <a:r>
              <a:rPr lang="en-US" sz="2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are signs </a:t>
            </a:r>
            <a:r>
              <a:rPr lang="en-US" sz="2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offshoring </a:t>
            </a:r>
            <a:r>
              <a:rPr lang="en-US" sz="2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 slowing or </a:t>
            </a:r>
            <a:r>
              <a:rPr lang="en-US" sz="2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reversing. </a:t>
            </a:r>
            <a:r>
              <a:rPr lang="en-US" sz="2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Since 2010, more than 200 companies have </a:t>
            </a:r>
            <a:r>
              <a:rPr lang="en-US" sz="23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brought back production </a:t>
            </a:r>
            <a:r>
              <a:rPr lang="en-US" sz="2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they had sent out of the country</a:t>
            </a:r>
            <a:r>
              <a:rPr lang="en-US" sz="2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3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Changing and shifting international trade environments could have ramifications </a:t>
            </a:r>
            <a:r>
              <a:rPr lang="en-US" sz="2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sz="2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U.S. </a:t>
            </a:r>
            <a:r>
              <a:rPr lang="en-US" sz="2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en-US" sz="2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expansion of the Panama Canal and </a:t>
            </a:r>
            <a:r>
              <a:rPr lang="en-US" sz="2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economic growth </a:t>
            </a:r>
            <a:r>
              <a:rPr lang="en-US" sz="2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sz="2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South </a:t>
            </a:r>
            <a:r>
              <a:rPr lang="en-US" sz="2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Asia and </a:t>
            </a:r>
            <a:r>
              <a:rPr lang="en-US" sz="2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Africa </a:t>
            </a:r>
            <a:r>
              <a:rPr lang="en-US" sz="2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may </a:t>
            </a:r>
            <a:r>
              <a:rPr lang="en-US" sz="2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lead to increased traffic at some </a:t>
            </a:r>
            <a:r>
              <a:rPr lang="en-US" sz="23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Gulf and East Coast ports</a:t>
            </a:r>
            <a:r>
              <a:rPr lang="en-US" sz="2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3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401422"/>
            <a:ext cx="85344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Application and Deployment of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 Technologies</a:t>
            </a:r>
            <a:endParaRPr lang="en-US" sz="2400" b="1" dirty="0"/>
          </a:p>
        </p:txBody>
      </p:sp>
      <p:pic>
        <p:nvPicPr>
          <p:cNvPr id="5" name="Picture 11" descr="I:\NFSP\Communications\Symbols\technolog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9311"/>
            <a:ext cx="38083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1447800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freight industry is experiencing a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technological revolution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 information and communications technologies are applied to optimize global supply chains.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 foresee: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122" name="Picture 2" descr="I:\NFSP\Communications\Symbols\l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94232"/>
            <a:ext cx="1451821" cy="14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200400"/>
            <a:ext cx="701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collection and analysis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capabilities.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Growth in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autonomous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vehicle technologies.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Automated and expedited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inspection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processes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 opportunities and challenges to improve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safety and security.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1"/>
            <a:ext cx="8153400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NFSP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solutions and strategies to address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infrastructure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institutional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financial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bottlenecks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that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hinder the safe and efficient movement of goods.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401422"/>
            <a:ext cx="91440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Strategies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4335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029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Infrastructure bottlenecks are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physical locations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disrupt the free flow of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goods, including:</a:t>
            </a: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Bridges,</a:t>
            </a: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Border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crossing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facilities,</a:t>
            </a: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At-grade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railroad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crossings, and</a:t>
            </a: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Truck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gates at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ports.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401422"/>
            <a:ext cx="91440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Infrastructure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Bottlenecks</a:t>
            </a:r>
            <a:endParaRPr lang="en-US" sz="2400" dirty="0"/>
          </a:p>
        </p:txBody>
      </p:sp>
      <p:pic>
        <p:nvPicPr>
          <p:cNvPr id="1027" name="Picture 3" descr="I:\NFSP\Communications\Symbols\infrastru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51500"/>
            <a:ext cx="2956408" cy="247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35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 nation’s freight transportation system is a vast, complex network of almost </a:t>
            </a:r>
            <a:r>
              <a:rPr lang="en-US" sz="2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seven million miles </a:t>
            </a:r>
            <a:r>
              <a:rPr lang="en-US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highways and local roads, railways, navigable waterways, and pipelines.</a:t>
            </a: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6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543800" cy="4572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Reduce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congestion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improve performance.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Improve the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safety, security, and resilience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the freight transportation system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Facilitate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intermodal connectivity. 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Identify major trade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gateways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multimodal national freight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networks/corridors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Mitigate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freight projects/movements on communities. </a:t>
            </a: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promote adoption of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 technologies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best practices.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401422"/>
            <a:ext cx="91440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Infrastructure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Strategies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385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401422"/>
            <a:ext cx="91440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Institutional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Bottlenecks</a:t>
            </a:r>
            <a:endParaRPr lang="en-US" sz="24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0" y="1447801"/>
            <a:ext cx="5867400" cy="243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Institutional bottlenecks make it difficult to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plan, prioritize, implement, and fund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freight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projects. U.S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DOT and its many partners each have processes in place to plan for, review, permit, and implement transportation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projects.</a:t>
            </a:r>
          </a:p>
        </p:txBody>
      </p:sp>
      <p:pic>
        <p:nvPicPr>
          <p:cNvPr id="2050" name="Picture 2" descr="I:\NFSP\Communications\Symbols\institu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1"/>
            <a:ext cx="202747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4029165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Stakeholders may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have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different capabilities, priorities, and objectives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that must be reconciled to effectively plan and implement projects. </a:t>
            </a:r>
          </a:p>
        </p:txBody>
      </p:sp>
    </p:spTree>
    <p:extLst>
      <p:ext uri="{BB962C8B-B14F-4D97-AF65-F5344CB8AC3E}">
        <p14:creationId xmlns:p14="http://schemas.microsoft.com/office/powerpoint/2010/main" val="297058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401422"/>
            <a:ext cx="91440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Institutional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Strategies</a:t>
            </a:r>
            <a:endParaRPr lang="en-US" sz="24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077200" cy="403859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Streamline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planning, review, permitting, and approvals. </a:t>
            </a:r>
            <a:endParaRPr lang="en-US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Facilitate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multijurisdictional, multimodal collaboration and solutions. </a:t>
            </a:r>
            <a:endParaRPr lang="en-US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Improve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coordination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between public and private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sectors.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Ensure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availability of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 data and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models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next generation freight transportation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workforce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401422"/>
            <a:ext cx="91440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Financial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Bottlenecks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is critical to establish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Federal freight transportation funding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that is substantial, continuing, multimodal, reliable, and specifically dedicated to freight transportation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projects.</a:t>
            </a:r>
          </a:p>
          <a:p>
            <a:pPr marL="0" indent="0">
              <a:buNone/>
            </a:pP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availability of such funds would assure States, MPOs, and local governments that major freight transportation projects could be funded and completed. </a:t>
            </a:r>
          </a:p>
        </p:txBody>
      </p:sp>
      <p:pic>
        <p:nvPicPr>
          <p:cNvPr id="3074" name="Picture 2" descr="I:\NFSP\Communications\Symbols\mone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233">
            <a:off x="5241956" y="4727839"/>
            <a:ext cx="3146425" cy="146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41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401422"/>
            <a:ext cx="91440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Financial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Strategies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Ensure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dedicated freight funding. </a:t>
            </a:r>
            <a:endParaRPr lang="en-US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existing grant programs to support freight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lvl="1"/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TIGER program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 America Transportation Investment 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Center (BATIC)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3048001"/>
            <a:ext cx="6324600" cy="243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proposed Multimodal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Freight Network (MFN) map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planners, private sector stakeholders, and the public about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where major freight flows occur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where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special attention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freight issues may be most warranted. </a:t>
            </a:r>
            <a:endParaRPr lang="en-US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401422"/>
            <a:ext cx="91440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Multimodal Freight Network Map</a:t>
            </a:r>
            <a:endParaRPr lang="en-US" sz="2400" b="1" dirty="0"/>
          </a:p>
        </p:txBody>
      </p:sp>
      <p:pic>
        <p:nvPicPr>
          <p:cNvPr id="1026" name="Picture 2" descr="I:\NFSP\Communications\Symbols\poi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429000"/>
            <a:ext cx="141467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1219200"/>
            <a:ext cx="792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 a sound and effective national freight strategy,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 need to be mindful of the freight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facilities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networks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 trade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gateways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that are critical for freight movement across the nation. </a:t>
            </a:r>
          </a:p>
        </p:txBody>
      </p:sp>
    </p:spTree>
    <p:extLst>
      <p:ext uri="{BB962C8B-B14F-4D97-AF65-F5344CB8AC3E}">
        <p14:creationId xmlns:p14="http://schemas.microsoft.com/office/powerpoint/2010/main" val="314879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401422"/>
            <a:ext cx="84582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MFN map contains…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609600" y="1061621"/>
            <a:ext cx="7924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65,000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miles of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highways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including the entire Interstate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49,900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miles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the highest volume Class I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rail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routes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full strategic rail corridor network (STRACNET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America’s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Marine Highway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routes.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78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ports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 collectively handle 90 percent of the nation’s waterborne container and bulk cargo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movements.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56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airports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 handle approximately 90 percent of the nation’s air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cargo.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75 largest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highway-rail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intermodal transfer facilities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by volume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0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NFSP\Communications\freightnetworkma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t="6106" r="1564" b="2234"/>
          <a:stretch/>
        </p:blipFill>
        <p:spPr bwMode="auto">
          <a:xfrm>
            <a:off x="0" y="76200"/>
            <a:ext cx="9144000" cy="674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401422"/>
            <a:ext cx="91440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MFN Map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749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86" y="3505200"/>
            <a:ext cx="91548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U.S. DOT is accepting comments on the Draft National Freight Strategic Plan. Share your ideas at: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www.transportation.gov/freight</a:t>
            </a:r>
            <a:endParaRPr lang="en-US" sz="2800" dirty="0"/>
          </a:p>
          <a:p>
            <a:pPr algn="ctr"/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62"/>
          <a:stretch/>
        </p:blipFill>
        <p:spPr>
          <a:xfrm>
            <a:off x="3879151" y="1828800"/>
            <a:ext cx="1374812" cy="142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8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09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 freight system is more than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just infrastructure…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1371600"/>
            <a:ext cx="7543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2.5 million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combination trucks;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millions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single unit trucks and vans;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24,000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diesel-electric locomotives;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1.28 million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freight rail cars;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38,600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domestic maritime vessels; and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700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domestic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all-cargo</a:t>
            </a:r>
            <a:b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aircraft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operate in this system.</a:t>
            </a:r>
          </a:p>
          <a:p>
            <a:endParaRPr lang="en-US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3.1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million Americans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are employed in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operating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supporting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freight vehicles,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well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 in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logistics.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44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million jobs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directly depend on freight transportation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I:\NFSP\Communications\Symbols\modes\airpla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924">
            <a:off x="6863088" y="2374620"/>
            <a:ext cx="1828526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40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NFSP\Communications\Symbols\neighborhood\st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59853"/>
            <a:ext cx="4305431" cy="122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200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Freight transportation makes our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economy and quality of life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possible. </a:t>
            </a:r>
          </a:p>
          <a:p>
            <a:pPr marL="0" indent="0">
              <a:buNone/>
            </a:pPr>
            <a:endParaRPr lang="en-US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Each day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our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freight system transports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55 million tons of goods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worth more than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$49 billion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0" indent="0">
              <a:buNone/>
            </a:pP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4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990600"/>
            <a:ext cx="7543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 freight transportation is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safer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more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environmentally friendly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 imposes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fewer adverse impacts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on most communities today than in past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decades.</a:t>
            </a:r>
          </a:p>
          <a:p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Even so, increasing challenges have placed</a:t>
            </a:r>
            <a:b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 freight system under serious strain.</a:t>
            </a:r>
          </a:p>
          <a:p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National Freight Strategic Plan (NFSP)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discusses six major trends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affecting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freight transportation and the challenges they present. </a:t>
            </a:r>
          </a:p>
        </p:txBody>
      </p:sp>
    </p:spTree>
    <p:extLst>
      <p:ext uri="{BB962C8B-B14F-4D97-AF65-F5344CB8AC3E}">
        <p14:creationId xmlns:p14="http://schemas.microsoft.com/office/powerpoint/2010/main" val="307496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0522" y="1112837"/>
            <a:ext cx="555567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Expected </a:t>
            </a:r>
            <a:r>
              <a:rPr lang="en-US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Growth in Freight Tonnage</a:t>
            </a:r>
            <a:endParaRPr lang="en-US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Underinvestment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the Freight System</a:t>
            </a:r>
          </a:p>
          <a:p>
            <a:pPr marL="0" indent="0">
              <a:buNone/>
            </a:pP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Difficulty in </a:t>
            </a:r>
            <a:r>
              <a:rPr lang="en-US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Planning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US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Implementing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Freight Projects</a:t>
            </a:r>
          </a:p>
          <a:p>
            <a:pPr marL="0" indent="0">
              <a:buNone/>
            </a:pP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Continued Need to Address </a:t>
            </a:r>
            <a:r>
              <a:rPr lang="en-US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Safety, Security, and Resilience</a:t>
            </a:r>
          </a:p>
          <a:p>
            <a:pPr marL="0" indent="0">
              <a:buNone/>
            </a:pP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Increased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Global </a:t>
            </a: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Economic </a:t>
            </a:r>
            <a:r>
              <a:rPr lang="en-US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Competition</a:t>
            </a:r>
          </a:p>
          <a:p>
            <a:pPr marL="0" indent="0">
              <a:buNone/>
            </a:pPr>
            <a:endParaRPr lang="en-US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Application and Deployment of </a:t>
            </a:r>
            <a:r>
              <a:rPr lang="en-US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 Technologies</a:t>
            </a:r>
            <a:endParaRPr lang="en-US" sz="2000" b="1" dirty="0"/>
          </a:p>
        </p:txBody>
      </p:sp>
      <p:pic>
        <p:nvPicPr>
          <p:cNvPr id="2051" name="Picture 3" descr="I:\NFSP\Communications\Symbols\pl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68" y="2578798"/>
            <a:ext cx="404744" cy="40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NFSP\Communications\Symbols\safe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05946"/>
            <a:ext cx="544003" cy="4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I:\NFSP\Communications\Symbols\underinve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2" y="1757984"/>
            <a:ext cx="378650" cy="43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I:\NFSP\Communications\Symbols\growt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30" y="1119647"/>
            <a:ext cx="409874" cy="3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:\NFSP\Communications\Symbols\glob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19" y="4272594"/>
            <a:ext cx="528006" cy="5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I:\NFSP\Communications\Symbols\technolog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08" y="5169598"/>
            <a:ext cx="38083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0" y="401422"/>
            <a:ext cx="91440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Six Key Trends and Challenges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Freight Transportation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87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401422"/>
            <a:ext cx="85344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Expected Growth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Freight Tonnage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9" descr="I:\NFSP\Communications\Symbols\growt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61735"/>
            <a:ext cx="409874" cy="3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owth_inf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950" y="1066800"/>
            <a:ext cx="6064250" cy="46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401422"/>
            <a:ext cx="85344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Underinvestment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the Freight System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7" descr="I:\NFSP\Communications\Symbols\underinv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1422"/>
            <a:ext cx="378650" cy="43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FSP_condition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3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401422"/>
            <a:ext cx="8534400" cy="512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Underinvestment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the Freight System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7" descr="I:\NFSP\Communications\Symbols\underinv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1422"/>
            <a:ext cx="378650" cy="43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1600200"/>
            <a:ext cx="609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Due primarily to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retirement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turnover,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employers will need to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hire and train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total of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4.6 million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employees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—like truck drivers and maintenance technicians—from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2012 to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2022.</a:t>
            </a:r>
          </a:p>
          <a:p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There are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68% more job openings </a:t>
            </a: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than the number of students entering the workforce.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76" name="Picture 4" descr="I:\NFSP\Communications\Symbols\educ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137263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NFSP\Communications\Symbols\driver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1"/>
            <a:ext cx="14679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91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1228</Words>
  <Application>Microsoft Office PowerPoint</Application>
  <PresentationFormat>On-screen Show (4:3)</PresentationFormat>
  <Paragraphs>141</Paragraphs>
  <Slides>28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Freight Strategic Plan U.S. Department of Transportation</dc:title>
  <dc:creator>Ryan Yowell</dc:creator>
  <cp:lastModifiedBy>Ryan Yowell</cp:lastModifiedBy>
  <cp:revision>71</cp:revision>
  <cp:lastPrinted>2015-11-09T21:59:04Z</cp:lastPrinted>
  <dcterms:created xsi:type="dcterms:W3CDTF">2015-11-03T18:54:10Z</dcterms:created>
  <dcterms:modified xsi:type="dcterms:W3CDTF">2015-11-10T21:30:08Z</dcterms:modified>
</cp:coreProperties>
</file>